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72" r:id="rId2"/>
    <p:sldId id="399" r:id="rId3"/>
    <p:sldId id="403" r:id="rId4"/>
    <p:sldId id="404" r:id="rId5"/>
    <p:sldId id="409" r:id="rId6"/>
    <p:sldId id="412" r:id="rId7"/>
    <p:sldId id="414" r:id="rId8"/>
    <p:sldId id="402" r:id="rId9"/>
    <p:sldId id="373" r:id="rId10"/>
    <p:sldId id="405" r:id="rId11"/>
    <p:sldId id="398" r:id="rId12"/>
    <p:sldId id="386" r:id="rId13"/>
    <p:sldId id="406" r:id="rId14"/>
  </p:sldIdLst>
  <p:sldSz cx="9144000" cy="6858000" type="screen4x3"/>
  <p:notesSz cx="7019925" cy="9305925"/>
  <p:custDataLst>
    <p:tags r:id="rId1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CC3300"/>
    <a:srgbClr val="000066"/>
    <a:srgbClr val="153153"/>
    <a:srgbClr val="990000"/>
    <a:srgbClr val="660033"/>
    <a:srgbClr val="FFFFFF"/>
    <a:srgbClr val="F2F2F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718" autoAdjust="0"/>
  </p:normalViewPr>
  <p:slideViewPr>
    <p:cSldViewPr>
      <p:cViewPr varScale="1">
        <p:scale>
          <a:sx n="90" d="100"/>
          <a:sy n="90" d="100"/>
        </p:scale>
        <p:origin x="-100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5138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688" y="0"/>
            <a:ext cx="3041650" cy="465138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0C679EA-B7BE-406E-975F-73B3FFC554A2}" type="datetimeFigureOut">
              <a:rPr lang="en-US"/>
              <a:pPr>
                <a:defRPr/>
              </a:pPr>
              <a:t>11/18/2010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200"/>
            <a:ext cx="3041650" cy="465138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688" y="8839200"/>
            <a:ext cx="3041650" cy="465138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70828AC-5D40-4423-A3BD-488866A9E5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5138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688" y="0"/>
            <a:ext cx="3041650" cy="465138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4A57FC8-CA75-40EE-A4B1-8754410F17A2}" type="datetimeFigureOut">
              <a:rPr lang="en-US"/>
              <a:pPr>
                <a:defRPr/>
              </a:pPr>
              <a:t>11/18/2010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9600"/>
            <a:ext cx="5616575" cy="4187825"/>
          </a:xfrm>
          <a:prstGeom prst="rect">
            <a:avLst/>
          </a:prstGeom>
        </p:spPr>
        <p:txBody>
          <a:bodyPr vert="horz" lIns="93287" tIns="46644" rIns="93287" bIns="4664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200"/>
            <a:ext cx="3041650" cy="465138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688" y="8839200"/>
            <a:ext cx="3041650" cy="465138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101928C-BF22-49FD-BFB4-37605AA3A8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0A398F7-DE01-40A6-A464-55F2D0CBEBD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949676B-A787-426B-AAF3-545EC5EDC6E5}" type="slidenum">
              <a:rPr lang="en-US" altLang="en-US"/>
              <a:pPr>
                <a:defRPr/>
              </a:pPr>
              <a:t>8</a:t>
            </a:fld>
            <a:endParaRPr lang="en-US" alt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D60342F-7ECD-4DE0-ADC2-9CC5C2972B6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2809849-63D5-47B7-B121-D4B09BDA439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doe.k12.de.us\townsend\users\BobCz\mydocs\DoELogos New\ddoe_175h.gif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5930900"/>
            <a:ext cx="7747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27"/>
          <p:cNvGrpSpPr>
            <a:grpSpLocks/>
          </p:cNvGrpSpPr>
          <p:nvPr userDrawn="1"/>
        </p:nvGrpSpPr>
        <p:grpSpPr bwMode="auto">
          <a:xfrm>
            <a:off x="7391400" y="6172200"/>
            <a:ext cx="1557338" cy="511175"/>
            <a:chOff x="48" y="3552"/>
            <a:chExt cx="981" cy="322"/>
          </a:xfrm>
        </p:grpSpPr>
        <p:pic>
          <p:nvPicPr>
            <p:cNvPr id="6" name="Picture 28" descr="T:\~Projects\~WRC projects\PPT templates\03.third\logotypedark2.gif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" y="3552"/>
              <a:ext cx="864" cy="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29"/>
            <p:cNvSpPr txBox="1">
              <a:spLocks noChangeArrowheads="1"/>
            </p:cNvSpPr>
            <p:nvPr userDrawn="1"/>
          </p:nvSpPr>
          <p:spPr bwMode="auto">
            <a:xfrm>
              <a:off x="862" y="3676"/>
              <a:ext cx="167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800" dirty="0">
                  <a:latin typeface="Abadi MT Condensed Light" pitchFamily="34" charset="0"/>
                </a:rPr>
                <a:t>®</a:t>
              </a:r>
            </a:p>
          </p:txBody>
        </p:sp>
        <p:sp>
          <p:nvSpPr>
            <p:cNvPr id="8" name="Text Box 30"/>
            <p:cNvSpPr txBox="1">
              <a:spLocks noChangeArrowheads="1"/>
            </p:cNvSpPr>
            <p:nvPr userDrawn="1"/>
          </p:nvSpPr>
          <p:spPr bwMode="auto">
            <a:xfrm>
              <a:off x="862" y="3676"/>
              <a:ext cx="167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800" dirty="0">
                  <a:solidFill>
                    <a:srgbClr val="008080"/>
                  </a:solidFill>
                  <a:latin typeface="Abadi MT Condensed Light" pitchFamily="34" charset="0"/>
                </a:rPr>
                <a:t>®</a:t>
              </a:r>
            </a:p>
          </p:txBody>
        </p:sp>
      </p:grpSp>
      <p:pic>
        <p:nvPicPr>
          <p:cNvPr id="9" name="Picture 13"/>
          <p:cNvPicPr>
            <a:picLocks noChangeAspect="1" noChangeArrowheads="1"/>
          </p:cNvPicPr>
          <p:nvPr userDrawn="1"/>
        </p:nvPicPr>
        <p:blipFill>
          <a:blip r:embed="rId4"/>
          <a:srcRect l="11250"/>
          <a:stretch>
            <a:fillRect/>
          </a:stretch>
        </p:blipFill>
        <p:spPr bwMode="auto">
          <a:xfrm>
            <a:off x="0" y="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7543800" cy="1470025"/>
          </a:xfr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800" b="1" i="0" kern="1200" baseline="0" dirty="0" smtClean="0">
                <a:solidFill>
                  <a:srgbClr val="AF973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en-US" sz="4100" b="1" i="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doe.k12.de.us\townsend\users\BobCz\mydocs\DoELogos New\ddoe_175h.gif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5930900"/>
            <a:ext cx="7747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27"/>
          <p:cNvGrpSpPr>
            <a:grpSpLocks/>
          </p:cNvGrpSpPr>
          <p:nvPr userDrawn="1"/>
        </p:nvGrpSpPr>
        <p:grpSpPr bwMode="auto">
          <a:xfrm>
            <a:off x="7391400" y="6172200"/>
            <a:ext cx="1557338" cy="511175"/>
            <a:chOff x="48" y="3552"/>
            <a:chExt cx="981" cy="322"/>
          </a:xfrm>
        </p:grpSpPr>
        <p:pic>
          <p:nvPicPr>
            <p:cNvPr id="6" name="Picture 28" descr="T:\~Projects\~WRC projects\PPT templates\03.third\logotypedark2.gif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" y="3552"/>
              <a:ext cx="864" cy="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29"/>
            <p:cNvSpPr txBox="1">
              <a:spLocks noChangeArrowheads="1"/>
            </p:cNvSpPr>
            <p:nvPr userDrawn="1"/>
          </p:nvSpPr>
          <p:spPr bwMode="auto">
            <a:xfrm>
              <a:off x="862" y="3676"/>
              <a:ext cx="167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800" dirty="0">
                  <a:latin typeface="Abadi MT Condensed Light" pitchFamily="34" charset="0"/>
                </a:rPr>
                <a:t>®</a:t>
              </a:r>
            </a:p>
          </p:txBody>
        </p:sp>
        <p:sp>
          <p:nvSpPr>
            <p:cNvPr id="8" name="Text Box 30"/>
            <p:cNvSpPr txBox="1">
              <a:spLocks noChangeArrowheads="1"/>
            </p:cNvSpPr>
            <p:nvPr userDrawn="1"/>
          </p:nvSpPr>
          <p:spPr bwMode="auto">
            <a:xfrm>
              <a:off x="862" y="3676"/>
              <a:ext cx="167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800" dirty="0">
                  <a:solidFill>
                    <a:srgbClr val="008080"/>
                  </a:solidFill>
                  <a:latin typeface="Abadi MT Condensed Light" pitchFamily="34" charset="0"/>
                </a:rPr>
                <a:t>®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>
            <a:lvl1pPr>
              <a:defRPr sz="4100" b="1" i="0" baseline="0">
                <a:solidFill>
                  <a:srgbClr val="AF9738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772400" cy="4525963"/>
          </a:xfrm>
        </p:spPr>
        <p:txBody>
          <a:bodyPr>
            <a:normAutofit/>
          </a:bodyPr>
          <a:lstStyle>
            <a:lvl1pPr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hangingPunct="1">
              <a:spcBef>
                <a:spcPct val="20000"/>
              </a:spcBef>
              <a:spcAft>
                <a:spcPct val="0"/>
              </a:spcAft>
              <a:buSzPct val="85000"/>
              <a:buFont typeface="Courier New" pitchFamily="49" charset="0"/>
              <a:buChar char="o"/>
              <a:def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1" fontAlgn="base" hangingPunct="1">
              <a:spcBef>
                <a:spcPct val="20000"/>
              </a:spcBef>
              <a:spcAft>
                <a:spcPct val="0"/>
              </a:spcAft>
              <a:def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1" fontAlgn="base" hangingPunct="1">
              <a:spcBef>
                <a:spcPct val="20000"/>
              </a:spcBef>
              <a:spcAft>
                <a:spcPct val="0"/>
              </a:spcAft>
              <a:def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B2BD5-C3E6-4FBA-912C-2C2861D297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2" descr="\\doe.k12.de.us\townsend\users\BobCz\mydocs\DoELogos New\ddoe_175h.gif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5930900"/>
            <a:ext cx="7747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7913688" y="6492875"/>
            <a:ext cx="12303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           </a:t>
            </a:r>
            <a:fld id="{4E6016D2-65FD-460B-B301-330BE160378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1030" name="Group 27"/>
          <p:cNvGrpSpPr>
            <a:grpSpLocks/>
          </p:cNvGrpSpPr>
          <p:nvPr userDrawn="1"/>
        </p:nvGrpSpPr>
        <p:grpSpPr bwMode="auto">
          <a:xfrm>
            <a:off x="7391400" y="6172200"/>
            <a:ext cx="1557338" cy="511175"/>
            <a:chOff x="48" y="3552"/>
            <a:chExt cx="981" cy="322"/>
          </a:xfrm>
        </p:grpSpPr>
        <p:pic>
          <p:nvPicPr>
            <p:cNvPr id="1032" name="Picture 28" descr="T:\~Projects\~WRC projects\PPT templates\03.third\logotypedark2.gif"/>
            <p:cNvPicPr>
              <a:picLocks noChangeAspect="1" noChangeArrowheads="1"/>
            </p:cNvPicPr>
            <p:nvPr userDrawn="1"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48" y="3552"/>
              <a:ext cx="864" cy="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29"/>
            <p:cNvSpPr txBox="1">
              <a:spLocks noChangeArrowheads="1"/>
            </p:cNvSpPr>
            <p:nvPr userDrawn="1"/>
          </p:nvSpPr>
          <p:spPr bwMode="auto">
            <a:xfrm>
              <a:off x="862" y="3676"/>
              <a:ext cx="167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800" dirty="0">
                  <a:latin typeface="Abadi MT Condensed Light" pitchFamily="34" charset="0"/>
                </a:rPr>
                <a:t>®</a:t>
              </a:r>
            </a:p>
          </p:txBody>
        </p:sp>
        <p:sp>
          <p:nvSpPr>
            <p:cNvPr id="13" name="Text Box 30"/>
            <p:cNvSpPr txBox="1">
              <a:spLocks noChangeArrowheads="1"/>
            </p:cNvSpPr>
            <p:nvPr userDrawn="1"/>
          </p:nvSpPr>
          <p:spPr bwMode="auto">
            <a:xfrm>
              <a:off x="862" y="3676"/>
              <a:ext cx="167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800" dirty="0">
                  <a:solidFill>
                    <a:srgbClr val="008080"/>
                  </a:solidFill>
                  <a:latin typeface="Abadi MT Condensed Light" pitchFamily="34" charset="0"/>
                </a:rPr>
                <a:t>®</a:t>
              </a:r>
            </a:p>
          </p:txBody>
        </p:sp>
      </p:grpSp>
      <p:pic>
        <p:nvPicPr>
          <p:cNvPr id="1031" name="Picture 13"/>
          <p:cNvPicPr>
            <a:picLocks noChangeAspect="1" noChangeArrowheads="1"/>
          </p:cNvPicPr>
          <p:nvPr userDrawn="1"/>
        </p:nvPicPr>
        <p:blipFill>
          <a:blip r:embed="rId15"/>
          <a:srcRect l="11250"/>
          <a:stretch>
            <a:fillRect/>
          </a:stretch>
        </p:blipFill>
        <p:spPr bwMode="auto">
          <a:xfrm>
            <a:off x="0" y="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62" r:id="rId9"/>
    <p:sldLayoutId id="2147483653" r:id="rId10"/>
    <p:sldLayoutId id="214748365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z="3600">
                <a:solidFill>
                  <a:schemeClr val="tx1"/>
                </a:solidFill>
              </a:rPr>
              <a:t>Delaware Comprehensive Assessment System (DCAS)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57600"/>
            <a:ext cx="7772400" cy="2438400"/>
          </a:xfrm>
        </p:spPr>
        <p:txBody>
          <a:bodyPr>
            <a:noAutofit/>
          </a:bodyPr>
          <a:lstStyle/>
          <a:p>
            <a:r>
              <a:rPr sz="2400">
                <a:latin typeface="Trebuchet MS" pitchFamily="34" charset="0"/>
              </a:rPr>
              <a:t>Excerpts from Presentation to </a:t>
            </a:r>
          </a:p>
          <a:p>
            <a:r>
              <a:rPr sz="2400">
                <a:latin typeface="Trebuchet MS" pitchFamily="34" charset="0"/>
              </a:rPr>
              <a:t>Delaware Science Coalition</a:t>
            </a:r>
          </a:p>
          <a:p>
            <a:r>
              <a:rPr sz="2400">
                <a:latin typeface="Trebuchet MS" pitchFamily="34" charset="0"/>
              </a:rPr>
              <a:t>November 4, 2010</a:t>
            </a:r>
          </a:p>
          <a:p>
            <a:endParaRPr sz="2400">
              <a:solidFill>
                <a:srgbClr val="558ED5"/>
              </a:solidFill>
            </a:endParaRPr>
          </a:p>
          <a:p>
            <a:r>
              <a:rPr sz="2400">
                <a:latin typeface="Trebuchet MS" pitchFamily="34" charset="0"/>
              </a:rPr>
              <a:t>Ellen Mingione </a:t>
            </a:r>
          </a:p>
          <a:p>
            <a:r>
              <a:rPr sz="2400">
                <a:latin typeface="Trebuchet MS" pitchFamily="34" charset="0"/>
              </a:rPr>
              <a:t>emingione@doe.k12.de.us</a:t>
            </a:r>
          </a:p>
        </p:txBody>
      </p:sp>
      <p:sp>
        <p:nvSpPr>
          <p:cNvPr id="15363" name="TextBox 3"/>
          <p:cNvSpPr txBox="1">
            <a:spLocks noChangeArrowheads="1"/>
          </p:cNvSpPr>
          <p:nvPr/>
        </p:nvSpPr>
        <p:spPr bwMode="auto">
          <a:xfrm>
            <a:off x="7315200" y="6172200"/>
            <a:ext cx="1447800" cy="646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2F2F2"/>
                </a:solidFill>
              </a:rPr>
              <a:t>                               .</a:t>
            </a:r>
          </a:p>
        </p:txBody>
      </p:sp>
      <p:sp>
        <p:nvSpPr>
          <p:cNvPr id="5" name="Rectangle 4"/>
          <p:cNvSpPr/>
          <p:nvPr/>
        </p:nvSpPr>
        <p:spPr>
          <a:xfrm>
            <a:off x="8686800" y="632460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914400" y="1066800"/>
            <a:ext cx="7772400" cy="1143000"/>
          </a:xfrm>
        </p:spPr>
        <p:txBody>
          <a:bodyPr/>
          <a:lstStyle/>
          <a:p>
            <a:r>
              <a:rPr lang="en-US" sz="3600" b="0" u="sng" smtClean="0">
                <a:solidFill>
                  <a:srgbClr val="000066"/>
                </a:solidFill>
                <a:latin typeface="Trebuchet MS" pitchFamily="34" charset="0"/>
              </a:rPr>
              <a:t>DCAS Science Schedule</a:t>
            </a:r>
            <a:endParaRPr lang="en-US" sz="3600" u="sng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362200"/>
            <a:ext cx="8001000" cy="4114800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sz="2000">
                <a:latin typeface="Trebuchet MS" pitchFamily="34" charset="0"/>
              </a:rPr>
              <a:t>2010-2011 School Year Dates: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sz="2000">
              <a:latin typeface="Trebuchet MS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sz="2000">
              <a:latin typeface="Trebuchet MS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sz="200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sz="2200">
                <a:solidFill>
                  <a:srgbClr val="990000"/>
                </a:solidFill>
                <a:latin typeface="Trebuchet MS" pitchFamily="34" charset="0"/>
              </a:rPr>
              <a:t>			</a:t>
            </a:r>
            <a:r>
              <a:rPr sz="2900" u="sng">
                <a:solidFill>
                  <a:srgbClr val="990000"/>
                </a:solidFill>
                <a:latin typeface="Trebuchet MS" pitchFamily="34" charset="0"/>
              </a:rPr>
              <a:t>Grades 5, 8 and 10 </a:t>
            </a:r>
            <a:r>
              <a:rPr sz="2900" u="sng">
                <a:latin typeface="Trebuchet MS" pitchFamily="34" charset="0"/>
              </a:rPr>
              <a:t>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sz="2200">
              <a:latin typeface="Trebuchet MS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sz="2200">
                <a:latin typeface="Trebuchet MS" pitchFamily="34" charset="0"/>
              </a:rPr>
              <a:t>			        </a:t>
            </a:r>
            <a:r>
              <a:rPr sz="2500">
                <a:latin typeface="Trebuchet MS" pitchFamily="34" charset="0"/>
              </a:rPr>
              <a:t>Summative</a:t>
            </a:r>
            <a:r>
              <a:rPr sz="2200">
                <a:latin typeface="Trebuchet MS" pitchFamily="34" charset="0"/>
              </a:rPr>
              <a:t>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sz="2200">
                <a:latin typeface="Trebuchet MS" pitchFamily="34" charset="0"/>
              </a:rPr>
              <a:t>	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sz="2200">
                <a:latin typeface="Trebuchet MS" pitchFamily="34" charset="0"/>
              </a:rPr>
              <a:t>			  May 23- June 3, 2011 (Red Clay schedule)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sz="2200">
                <a:solidFill>
                  <a:srgbClr val="990000"/>
                </a:solidFill>
                <a:latin typeface="Trebuchet MS" pitchFamily="34" charset="0"/>
              </a:rPr>
              <a:t>	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sz="2200">
                <a:solidFill>
                  <a:srgbClr val="990000"/>
                </a:solidFill>
                <a:latin typeface="Trebuchet MS" pitchFamily="34" charset="0"/>
              </a:rPr>
              <a:t>      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sz="2000"/>
          </a:p>
          <a:p>
            <a:pPr>
              <a:lnSpc>
                <a:spcPct val="80000"/>
              </a:lnSpc>
              <a:buFont typeface="Arial" charset="0"/>
              <a:buChar char="•"/>
            </a:pPr>
            <a:endParaRPr sz="2000"/>
          </a:p>
          <a:p>
            <a:pPr>
              <a:lnSpc>
                <a:spcPct val="80000"/>
              </a:lnSpc>
              <a:buFont typeface="Arial" charset="0"/>
              <a:buChar char="•"/>
            </a:pPr>
            <a:endParaRPr sz="20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>
          <a:xfrm>
            <a:off x="914400" y="762000"/>
            <a:ext cx="7772400" cy="990600"/>
          </a:xfrm>
        </p:spPr>
        <p:txBody>
          <a:bodyPr/>
          <a:lstStyle/>
          <a:p>
            <a:r>
              <a:rPr lang="en-US" smtClean="0"/>
              <a:t>Adaptive and Fixed Form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1600200"/>
            <a:ext cx="8610600" cy="4953000"/>
          </a:xfrm>
        </p:spPr>
        <p:txBody>
          <a:bodyPr/>
          <a:lstStyle/>
          <a:p>
            <a:pPr>
              <a:buFont typeface="Arial" pitchFamily="34" charset="0"/>
              <a:buNone/>
              <a:defRPr/>
            </a:pPr>
            <a:r>
              <a:rPr sz="3200">
                <a:latin typeface="Trebuchet MS" pitchFamily="34" charset="0"/>
              </a:rPr>
              <a:t>The </a:t>
            </a:r>
            <a:r>
              <a:rPr sz="3200" u="sng">
                <a:solidFill>
                  <a:srgbClr val="CC3300"/>
                </a:solidFill>
                <a:latin typeface="Trebuchet MS" pitchFamily="34" charset="0"/>
              </a:rPr>
              <a:t>Science Summative</a:t>
            </a:r>
            <a:r>
              <a:rPr sz="3200" u="sng">
                <a:latin typeface="Trebuchet MS" pitchFamily="34" charset="0"/>
              </a:rPr>
              <a:t> </a:t>
            </a:r>
            <a:r>
              <a:rPr sz="3200">
                <a:latin typeface="Trebuchet MS" pitchFamily="34" charset="0"/>
              </a:rPr>
              <a:t>Assessments </a:t>
            </a:r>
          </a:p>
          <a:p>
            <a:pPr>
              <a:buFont typeface="Arial" pitchFamily="34" charset="0"/>
              <a:buNone/>
              <a:defRPr/>
            </a:pPr>
            <a:r>
              <a:rPr sz="3200">
                <a:latin typeface="Trebuchet MS" pitchFamily="34" charset="0"/>
              </a:rPr>
              <a:t>		are </a:t>
            </a:r>
            <a:r>
              <a:rPr sz="3200" u="sng">
                <a:solidFill>
                  <a:srgbClr val="CC3300"/>
                </a:solidFill>
                <a:latin typeface="Trebuchet MS" pitchFamily="34" charset="0"/>
              </a:rPr>
              <a:t>adaptive</a:t>
            </a:r>
            <a:r>
              <a:rPr sz="3200">
                <a:latin typeface="Trebuchet MS" pitchFamily="34" charset="0"/>
              </a:rPr>
              <a:t> within grade-level. </a:t>
            </a:r>
          </a:p>
          <a:p>
            <a:pPr>
              <a:buFont typeface="Arial" pitchFamily="34" charset="0"/>
              <a:buNone/>
              <a:defRPr/>
            </a:pPr>
            <a:endParaRPr/>
          </a:p>
          <a:p>
            <a:pPr>
              <a:buFont typeface="Arial" pitchFamily="34" charset="0"/>
              <a:buNone/>
              <a:defRPr/>
            </a:pPr>
            <a:r>
              <a:rPr sz="3200">
                <a:latin typeface="Trebuchet MS" pitchFamily="34" charset="0"/>
              </a:rPr>
              <a:t>Science does </a:t>
            </a:r>
            <a:r>
              <a:rPr sz="3200" b="1" u="sng">
                <a:latin typeface="Trebuchet MS" pitchFamily="34" charset="0"/>
              </a:rPr>
              <a:t>not</a:t>
            </a:r>
            <a:r>
              <a:rPr sz="3200">
                <a:latin typeface="Trebuchet MS" pitchFamily="34" charset="0"/>
              </a:rPr>
              <a:t> use</a:t>
            </a:r>
          </a:p>
          <a:p>
            <a:pPr>
              <a:buFont typeface="Arial" pitchFamily="34" charset="0"/>
              <a:buNone/>
              <a:defRPr/>
            </a:pPr>
            <a:r>
              <a:rPr sz="3200">
                <a:latin typeface="Trebuchet MS" pitchFamily="34" charset="0"/>
              </a:rPr>
              <a:t>	</a:t>
            </a:r>
            <a:r>
              <a:rPr sz="3200">
                <a:latin typeface="Trebuchet MS" pitchFamily="34" charset="0"/>
              </a:rPr>
              <a:t>	 the blended assessment model</a:t>
            </a:r>
          </a:p>
          <a:p>
            <a:pPr>
              <a:buFont typeface="Arial" pitchFamily="34" charset="0"/>
              <a:buNone/>
              <a:defRPr/>
            </a:pPr>
            <a:endParaRPr sz="320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sz="3200" u="sng">
                <a:solidFill>
                  <a:srgbClr val="6600CC"/>
                </a:solidFill>
                <a:latin typeface="Trebuchet MS" pitchFamily="34" charset="0"/>
              </a:rPr>
              <a:t>Biology EOC</a:t>
            </a:r>
            <a:r>
              <a:rPr sz="3200">
                <a:solidFill>
                  <a:srgbClr val="6600CC"/>
                </a:solidFill>
                <a:latin typeface="Trebuchet MS" pitchFamily="34" charset="0"/>
              </a:rPr>
              <a:t> </a:t>
            </a:r>
            <a:r>
              <a:rPr sz="3200">
                <a:solidFill>
                  <a:srgbClr val="000066"/>
                </a:solidFill>
                <a:latin typeface="Trebuchet MS" pitchFamily="34" charset="0"/>
              </a:rPr>
              <a:t>will be a </a:t>
            </a:r>
            <a:r>
              <a:rPr sz="3200" u="sng">
                <a:solidFill>
                  <a:srgbClr val="6600CC"/>
                </a:solidFill>
                <a:latin typeface="Trebuchet MS" pitchFamily="34" charset="0"/>
              </a:rPr>
              <a:t>fixed form</a:t>
            </a:r>
            <a:r>
              <a:rPr sz="3200">
                <a:solidFill>
                  <a:srgbClr val="6600CC"/>
                </a:solidFill>
                <a:latin typeface="Trebuchet MS" pitchFamily="34" charset="0"/>
              </a:rPr>
              <a:t> </a:t>
            </a:r>
            <a:r>
              <a:rPr sz="3200">
                <a:solidFill>
                  <a:srgbClr val="000066"/>
                </a:solidFill>
                <a:latin typeface="Trebuchet MS" pitchFamily="34" charset="0"/>
              </a:rPr>
              <a:t>assessment 				in 2011-2012</a:t>
            </a:r>
            <a:endParaRPr sz="3200">
              <a:solidFill>
                <a:srgbClr val="000066"/>
              </a:solidFill>
              <a:latin typeface="Trebuchet MS" pitchFamily="34" charset="0"/>
            </a:endParaRPr>
          </a:p>
          <a:p>
            <a:pPr>
              <a:defRPr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ctrTitle"/>
          </p:nvPr>
        </p:nvSpPr>
        <p:spPr>
          <a:xfrm>
            <a:off x="914400" y="1143000"/>
            <a:ext cx="7543800" cy="990600"/>
          </a:xfrm>
        </p:spPr>
        <p:txBody>
          <a:bodyPr/>
          <a:lstStyle/>
          <a:p>
            <a:r>
              <a:rPr sz="3600">
                <a:solidFill>
                  <a:schemeClr val="tx1"/>
                </a:solidFill>
              </a:rPr>
              <a:t>DCAS Science – Reports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286000"/>
            <a:ext cx="8382000" cy="3352800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sz="2800"/>
              <a:t>Students </a:t>
            </a:r>
            <a:r>
              <a:rPr sz="2800"/>
              <a:t>Immediately Receive</a:t>
            </a:r>
            <a:r>
              <a:rPr sz="2800">
                <a:solidFill>
                  <a:schemeClr val="tx2">
                    <a:lumMod val="60000"/>
                    <a:lumOff val="40000"/>
                  </a:schemeClr>
                </a:solidFill>
              </a:rPr>
              <a:t>:</a:t>
            </a:r>
          </a:p>
          <a:p>
            <a:pPr lvl="1" algn="l">
              <a:defRPr/>
            </a:pP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lvl="1" algn="l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Accountability Score </a:t>
            </a:r>
          </a:p>
          <a:p>
            <a:pPr lvl="1" algn="l">
              <a:defRPr/>
            </a:pPr>
            <a:endParaRPr lang="en-US" dirty="0" smtClean="0">
              <a:solidFill>
                <a:schemeClr val="tx1"/>
              </a:solidFill>
            </a:endParaRPr>
          </a:p>
          <a:p>
            <a:pPr lvl="1" algn="l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Performance Level  PL 1-4</a:t>
            </a:r>
          </a:p>
        </p:txBody>
      </p:sp>
      <p:sp>
        <p:nvSpPr>
          <p:cNvPr id="31747" name="TextBox 3"/>
          <p:cNvSpPr txBox="1">
            <a:spLocks noChangeArrowheads="1"/>
          </p:cNvSpPr>
          <p:nvPr/>
        </p:nvSpPr>
        <p:spPr bwMode="auto">
          <a:xfrm>
            <a:off x="7315200" y="6172200"/>
            <a:ext cx="1447800" cy="646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2F2F2"/>
                </a:solidFill>
              </a:rPr>
              <a:t>                               .</a:t>
            </a:r>
          </a:p>
        </p:txBody>
      </p:sp>
      <p:sp>
        <p:nvSpPr>
          <p:cNvPr id="5" name="Rectangle 4"/>
          <p:cNvSpPr/>
          <p:nvPr/>
        </p:nvSpPr>
        <p:spPr>
          <a:xfrm>
            <a:off x="8686800" y="632460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457200" y="2057400"/>
            <a:ext cx="8229600" cy="3581400"/>
          </a:xfrm>
        </p:spPr>
        <p:txBody>
          <a:bodyPr/>
          <a:lstStyle/>
          <a:p>
            <a:r>
              <a:rPr lang="en-US" smtClean="0"/>
              <a:t>Questions and comments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914400" y="838200"/>
            <a:ext cx="7772400" cy="914400"/>
          </a:xfrm>
        </p:spPr>
        <p:txBody>
          <a:bodyPr/>
          <a:lstStyle/>
          <a:p>
            <a:r>
              <a:rPr lang="en-US" b="0" u="sng" smtClean="0">
                <a:solidFill>
                  <a:schemeClr val="tx1"/>
                </a:solidFill>
              </a:rPr>
              <a:t>Science Item Reviews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990600" y="2057400"/>
            <a:ext cx="7162800" cy="41148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sz="3200">
                <a:latin typeface="Trebuchet MS" pitchFamily="34" charset="0"/>
              </a:rPr>
              <a:t>Biology EOC (End of Course)</a:t>
            </a:r>
            <a:r>
              <a:rPr sz="2000">
                <a:latin typeface="Trebuchet MS" pitchFamily="34" charset="0"/>
              </a:rPr>
              <a:t>October 2010</a:t>
            </a:r>
          </a:p>
          <a:p>
            <a:pPr>
              <a:buFont typeface="Arial" charset="0"/>
              <a:buNone/>
            </a:pPr>
            <a:endParaRPr sz="3200">
              <a:latin typeface="Trebuchet MS" pitchFamily="34" charset="0"/>
            </a:endParaRPr>
          </a:p>
          <a:p>
            <a:pPr>
              <a:buFont typeface="Arial" charset="0"/>
              <a:buChar char="•"/>
            </a:pPr>
            <a:r>
              <a:rPr sz="3200">
                <a:latin typeface="Trebuchet MS" pitchFamily="34" charset="0"/>
              </a:rPr>
              <a:t>Grade 5		December 6, 2010</a:t>
            </a:r>
          </a:p>
          <a:p>
            <a:pPr>
              <a:buFont typeface="Arial" charset="0"/>
              <a:buChar char="•"/>
            </a:pPr>
            <a:r>
              <a:rPr sz="3200">
                <a:latin typeface="Trebuchet MS" pitchFamily="34" charset="0"/>
              </a:rPr>
              <a:t>Grade 8		December 7, 2010</a:t>
            </a:r>
          </a:p>
          <a:p>
            <a:pPr>
              <a:buFont typeface="Arial" charset="0"/>
              <a:buChar char="•"/>
            </a:pPr>
            <a:r>
              <a:rPr sz="3200">
                <a:latin typeface="Trebuchet MS" pitchFamily="34" charset="0"/>
              </a:rPr>
              <a:t>Grade 10	December 8-10, 2010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7772400" cy="1066800"/>
          </a:xfrm>
        </p:spPr>
        <p:txBody>
          <a:bodyPr/>
          <a:lstStyle/>
          <a:p>
            <a:r>
              <a:rPr lang="en-US" b="0" u="sng" smtClean="0">
                <a:solidFill>
                  <a:srgbClr val="660033"/>
                </a:solidFill>
                <a:latin typeface="Trebuchet MS" pitchFamily="34" charset="0"/>
              </a:rPr>
              <a:t>Item Types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990600" y="2286000"/>
            <a:ext cx="7696200" cy="3840163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sz="3200" b="1">
                <a:solidFill>
                  <a:srgbClr val="000066"/>
                </a:solidFill>
                <a:latin typeface="Trebuchet MS" pitchFamily="34" charset="0"/>
              </a:rPr>
              <a:t>MC</a:t>
            </a:r>
            <a:r>
              <a:rPr sz="3200">
                <a:solidFill>
                  <a:srgbClr val="000066"/>
                </a:solidFill>
                <a:latin typeface="Trebuchet MS" pitchFamily="34" charset="0"/>
              </a:rPr>
              <a:t>:  Multiply Choice</a:t>
            </a:r>
          </a:p>
          <a:p>
            <a:pPr>
              <a:buFont typeface="Arial" charset="0"/>
              <a:buNone/>
            </a:pPr>
            <a:endParaRPr sz="3200">
              <a:solidFill>
                <a:srgbClr val="000066"/>
              </a:solidFill>
            </a:endParaRPr>
          </a:p>
          <a:p>
            <a:pPr>
              <a:buFont typeface="Arial" charset="0"/>
              <a:buChar char="•"/>
            </a:pPr>
            <a:r>
              <a:rPr sz="3200" b="1">
                <a:solidFill>
                  <a:srgbClr val="000066"/>
                </a:solidFill>
                <a:latin typeface="Trebuchet MS" pitchFamily="34" charset="0"/>
              </a:rPr>
              <a:t>Grid Items</a:t>
            </a:r>
            <a:r>
              <a:rPr sz="3200">
                <a:solidFill>
                  <a:srgbClr val="000066"/>
                </a:solidFill>
                <a:latin typeface="Trebuchet MS" pitchFamily="34" charset="0"/>
              </a:rPr>
              <a:t>:</a:t>
            </a:r>
            <a:r>
              <a:rPr sz="3200">
                <a:solidFill>
                  <a:srgbClr val="000066"/>
                </a:solidFill>
              </a:rPr>
              <a:t> students manipulate the answer space by dragging and dropping objects, drawing lines and arrows, or adding a “point</a:t>
            </a:r>
            <a:r>
              <a:rPr sz="3200"/>
              <a:t>.” </a:t>
            </a:r>
            <a:endParaRPr sz="3200">
              <a:latin typeface="Trebuchet MS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914400" y="1066800"/>
            <a:ext cx="7772400" cy="1143000"/>
          </a:xfrm>
        </p:spPr>
        <p:txBody>
          <a:bodyPr/>
          <a:lstStyle/>
          <a:p>
            <a:r>
              <a:rPr lang="en-US" sz="3600" b="0" smtClean="0">
                <a:solidFill>
                  <a:schemeClr val="tx1"/>
                </a:solidFill>
                <a:latin typeface="Trebuchet MS" pitchFamily="34" charset="0"/>
              </a:rPr>
              <a:t>Depth of Knowledge (DOK) Levels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362200"/>
            <a:ext cx="8382000" cy="3763963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t>Level 1: </a:t>
            </a:r>
            <a:r>
              <a:rPr u="sng"/>
              <a:t>Conceptual</a:t>
            </a:r>
            <a:r>
              <a:t> targets connections and  				organization of factual knowledge</a:t>
            </a:r>
          </a:p>
          <a:p>
            <a:pPr>
              <a:defRPr/>
            </a:pPr>
            <a:endParaRPr/>
          </a:p>
          <a:p>
            <a:pPr>
              <a:defRPr/>
            </a:pPr>
            <a:r>
              <a:t>Level 2: </a:t>
            </a:r>
            <a:r>
              <a:rPr u="sng"/>
              <a:t>Skills/concepts</a:t>
            </a:r>
            <a:r>
              <a:t> is the basic application of 			“doing science”. </a:t>
            </a:r>
          </a:p>
          <a:p>
            <a:pPr>
              <a:defRPr/>
            </a:pPr>
            <a:endParaRPr/>
          </a:p>
          <a:p>
            <a:pPr>
              <a:defRPr/>
            </a:pPr>
            <a:r>
              <a:t>Level 3: </a:t>
            </a:r>
            <a:r>
              <a:rPr u="sng"/>
              <a:t>Strategic thinking</a:t>
            </a:r>
            <a:r>
              <a:t> focuses on the ability to apply 		science in novel, real-world application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52400" y="1066800"/>
          <a:ext cx="8763000" cy="5257800"/>
        </p:xfrm>
        <a:graphic>
          <a:graphicData uri="http://schemas.openxmlformats.org/drawingml/2006/table">
            <a:tbl>
              <a:tblPr/>
              <a:tblGrid>
                <a:gridCol w="736285"/>
                <a:gridCol w="1315657"/>
                <a:gridCol w="289686"/>
                <a:gridCol w="2727876"/>
                <a:gridCol w="965620"/>
                <a:gridCol w="1291516"/>
                <a:gridCol w="1025971"/>
                <a:gridCol w="410389"/>
              </a:tblGrid>
              <a:tr h="4301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Grade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Reporting Category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Standards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Cognitive Level / Depth of Knowledge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Total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589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1" i="0" u="none" strike="noStrike" baseline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6800"/>
                          </a:solidFill>
                          <a:latin typeface="Arial"/>
                        </a:rPr>
                        <a:t>#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 dirty="0">
                          <a:solidFill>
                            <a:srgbClr val="006800"/>
                          </a:solidFill>
                          <a:latin typeface="Arial"/>
                        </a:rPr>
                        <a:t>TOPIC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Conceptual Understanding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Skills/concepts </a:t>
                      </a:r>
                      <a:endParaRPr lang="en-US" sz="1050" b="0" i="0" u="none" strike="noStrike" baseline="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Strategic thinking</a:t>
                      </a:r>
                      <a:endParaRPr lang="en-US" sz="1050" b="0" i="0" u="none" strike="noStrike" baseline="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0757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K-5 Summative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Inquiry Standard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 dirty="0">
                          <a:solidFill>
                            <a:srgbClr val="0068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baseline="0" dirty="0">
                          <a:solidFill>
                            <a:srgbClr val="006800"/>
                          </a:solidFill>
                          <a:latin typeface="Arial"/>
                        </a:rPr>
                        <a:t>Nature and Application of Science and Technology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 dirty="0">
                          <a:solidFill>
                            <a:srgbClr val="0070C0"/>
                          </a:solidFill>
                          <a:latin typeface="Arial"/>
                        </a:rPr>
                        <a:t>Inquiry Standard Embedded in Physical / Earth / Life 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FF0000"/>
                          </a:solidFill>
                          <a:latin typeface="Arial"/>
                        </a:rPr>
                        <a:t>*</a:t>
                      </a:r>
                      <a:r>
                        <a:rPr lang="en-US" sz="1050" b="1" i="0" u="none" strike="noStrike" baseline="0">
                          <a:solidFill>
                            <a:srgbClr val="000000"/>
                          </a:solidFill>
                          <a:latin typeface="Arial"/>
                        </a:rPr>
                        <a:t> 10%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5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Physical Science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68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baseline="0" dirty="0">
                          <a:solidFill>
                            <a:srgbClr val="006800"/>
                          </a:solidFill>
                          <a:latin typeface="Arial"/>
                        </a:rPr>
                        <a:t>Materials and Their Properties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35-40%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baseline="0">
                          <a:solidFill>
                            <a:srgbClr val="000000"/>
                          </a:solidFill>
                          <a:latin typeface="Arial"/>
                        </a:rPr>
                        <a:t>35-40%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15-20%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80" b="1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35%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815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68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baseline="0" dirty="0">
                          <a:solidFill>
                            <a:srgbClr val="006800"/>
                          </a:solidFill>
                          <a:latin typeface="Arial"/>
                        </a:rPr>
                        <a:t>Energy and Its Effects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5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Earth Science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68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baseline="0" dirty="0">
                          <a:solidFill>
                            <a:srgbClr val="006800"/>
                          </a:solidFill>
                          <a:latin typeface="Arial"/>
                        </a:rPr>
                        <a:t>Earth in Space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80" b="1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25%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815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68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baseline="0" dirty="0">
                          <a:solidFill>
                            <a:srgbClr val="006800"/>
                          </a:solidFill>
                          <a:latin typeface="Arial"/>
                        </a:rPr>
                        <a:t>Earth's Dynamic Systems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5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Life Science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68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baseline="0">
                          <a:solidFill>
                            <a:srgbClr val="006800"/>
                          </a:solidFill>
                          <a:latin typeface="Arial"/>
                        </a:rPr>
                        <a:t>Life Processes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180" b="1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40%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815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68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baseline="0" dirty="0">
                          <a:solidFill>
                            <a:srgbClr val="006800"/>
                          </a:solidFill>
                          <a:latin typeface="Arial"/>
                        </a:rPr>
                        <a:t>Diversity and Continuity of Living Things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5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68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baseline="0" dirty="0">
                          <a:solidFill>
                            <a:srgbClr val="006800"/>
                          </a:solidFill>
                          <a:latin typeface="Arial"/>
                        </a:rPr>
                        <a:t>Ecology</a:t>
                      </a:r>
                    </a:p>
                  </a:txBody>
                  <a:tcPr marL="5038" marR="5038" marT="50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0156">
                <a:tc gridSpan="8"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*  Inquiry (Standard 1) will be embedded equally among the 3 reporting categories </a:t>
                      </a:r>
                    </a:p>
                  </a:txBody>
                  <a:tcPr marL="5038" marR="5038" marT="50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" y="1066800"/>
          <a:ext cx="8763000" cy="5181600"/>
        </p:xfrm>
        <a:graphic>
          <a:graphicData uri="http://schemas.openxmlformats.org/drawingml/2006/table">
            <a:tbl>
              <a:tblPr/>
              <a:tblGrid>
                <a:gridCol w="733207"/>
                <a:gridCol w="1312676"/>
                <a:gridCol w="295648"/>
                <a:gridCol w="2731784"/>
                <a:gridCol w="969724"/>
                <a:gridCol w="1289026"/>
                <a:gridCol w="1028854"/>
                <a:gridCol w="402080"/>
              </a:tblGrid>
              <a:tr h="4236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Grade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Reporting Category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Standard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Cognitive Level / Depth of Knowledge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Total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2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1" i="0" u="none" strike="noStrike" baseline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6800"/>
                          </a:solidFill>
                          <a:latin typeface="Arial"/>
                        </a:rPr>
                        <a:t>#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 dirty="0">
                          <a:solidFill>
                            <a:srgbClr val="006800"/>
                          </a:solidFill>
                          <a:latin typeface="Arial"/>
                        </a:rPr>
                        <a:t>TOPIC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Conceptual </a:t>
                      </a:r>
                      <a:endParaRPr lang="en-US" sz="1050" b="0" i="0" u="none" strike="noStrike" baseline="0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 fontAlgn="ctr"/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Understanding</a:t>
                      </a:r>
                      <a:endParaRPr lang="en-US" sz="1050" b="0" i="0" u="none" strike="noStrike" baseline="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Skills/concepts </a:t>
                      </a:r>
                    </a:p>
                    <a:p>
                      <a:pPr algn="ctr" fontAlgn="ctr"/>
                      <a:endParaRPr lang="en-US" sz="1050" b="0" i="0" u="none" strike="noStrike" baseline="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Strategic thinking</a:t>
                      </a:r>
                    </a:p>
                    <a:p>
                      <a:pPr algn="ctr" fontAlgn="ctr"/>
                      <a:endParaRPr lang="en-US" sz="1050" b="0" i="0" u="none" strike="noStrike" baseline="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13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0000"/>
                          </a:solidFill>
                          <a:latin typeface="Arial"/>
                        </a:rPr>
                        <a:t>6-8 Summative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Inquiry Standard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68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baseline="0" dirty="0">
                          <a:solidFill>
                            <a:srgbClr val="006800"/>
                          </a:solidFill>
                          <a:latin typeface="Arial"/>
                        </a:rPr>
                        <a:t>Nature and Application of Science and Technology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 dirty="0">
                          <a:solidFill>
                            <a:srgbClr val="0070C0"/>
                          </a:solidFill>
                          <a:latin typeface="Arial"/>
                        </a:rPr>
                        <a:t>Inquiry Standard Embedded in Physical / Earth / Life 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 dirty="0">
                          <a:solidFill>
                            <a:srgbClr val="FF0000"/>
                          </a:solidFill>
                          <a:latin typeface="Arial"/>
                        </a:rPr>
                        <a:t>*</a:t>
                      </a:r>
                      <a:r>
                        <a:rPr lang="en-US" sz="1050" b="1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 10%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1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Physical Science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68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baseline="0" dirty="0">
                          <a:solidFill>
                            <a:srgbClr val="006800"/>
                          </a:solidFill>
                          <a:latin typeface="Arial"/>
                        </a:rPr>
                        <a:t>Materials and Their Properties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30-35%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50-55%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20-25%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60" b="1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35%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601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68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baseline="0" dirty="0">
                          <a:solidFill>
                            <a:srgbClr val="006800"/>
                          </a:solidFill>
                          <a:latin typeface="Arial"/>
                        </a:rPr>
                        <a:t>Energy and Its Effects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01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Earth Science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68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baseline="0" dirty="0">
                          <a:solidFill>
                            <a:srgbClr val="006800"/>
                          </a:solidFill>
                          <a:latin typeface="Arial"/>
                        </a:rPr>
                        <a:t>Earth in Space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60" b="1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30%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601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68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baseline="0" dirty="0">
                          <a:solidFill>
                            <a:srgbClr val="006800"/>
                          </a:solidFill>
                          <a:latin typeface="Arial"/>
                        </a:rPr>
                        <a:t>Earth's Dynamic Systems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01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Life Science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68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baseline="0" dirty="0">
                          <a:solidFill>
                            <a:srgbClr val="006800"/>
                          </a:solidFill>
                          <a:latin typeface="Arial"/>
                        </a:rPr>
                        <a:t>Life Processes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160" b="1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35%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601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68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baseline="0" dirty="0">
                          <a:solidFill>
                            <a:srgbClr val="006800"/>
                          </a:solidFill>
                          <a:latin typeface="Arial"/>
                        </a:rPr>
                        <a:t>Diversity and Continuity of Living Things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01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68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baseline="0" dirty="0">
                          <a:solidFill>
                            <a:srgbClr val="006800"/>
                          </a:solidFill>
                          <a:latin typeface="Arial"/>
                        </a:rPr>
                        <a:t>Ecology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3675">
                <a:tc gridSpan="8"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*  Inquiry (Standard 1) will be embedded equally among the 3 reporting categories </a:t>
                      </a:r>
                    </a:p>
                  </a:txBody>
                  <a:tcPr marL="4113" marR="4113" marT="411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" y="1066800"/>
          <a:ext cx="8839200" cy="5181600"/>
        </p:xfrm>
        <a:graphic>
          <a:graphicData uri="http://schemas.openxmlformats.org/drawingml/2006/table">
            <a:tbl>
              <a:tblPr/>
              <a:tblGrid>
                <a:gridCol w="739584"/>
                <a:gridCol w="1324091"/>
                <a:gridCol w="298219"/>
                <a:gridCol w="2755540"/>
                <a:gridCol w="978157"/>
                <a:gridCol w="1300235"/>
                <a:gridCol w="1037800"/>
                <a:gridCol w="405576"/>
              </a:tblGrid>
              <a:tr h="4362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Grade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Reporting Category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Standard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Cognitive Level / Depth of Knowledge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Total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168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1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 dirty="0">
                          <a:solidFill>
                            <a:srgbClr val="006800"/>
                          </a:solidFill>
                          <a:latin typeface="Arial"/>
                        </a:rPr>
                        <a:t>#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 dirty="0">
                          <a:solidFill>
                            <a:srgbClr val="006800"/>
                          </a:solidFill>
                          <a:latin typeface="Arial"/>
                        </a:rPr>
                        <a:t>TOPIC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Conceptual </a:t>
                      </a:r>
                      <a:endParaRPr lang="en-US" sz="1050" b="0" i="0" u="none" strike="noStrike" baseline="0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 fontAlgn="ctr"/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Understanding</a:t>
                      </a:r>
                      <a:endParaRPr lang="en-US" sz="1050" b="0" i="0" u="none" strike="noStrike" baseline="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1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Skills/concepts </a:t>
                      </a:r>
                    </a:p>
                    <a:p>
                      <a:pPr algn="ctr" fontAlgn="ctr"/>
                      <a:endParaRPr lang="en-US" sz="1110" b="0" i="0" u="none" strike="noStrike" baseline="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1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Strategic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1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thinking</a:t>
                      </a:r>
                    </a:p>
                    <a:p>
                      <a:pPr algn="ctr" fontAlgn="ctr"/>
                      <a:endParaRPr lang="en-US" sz="1110" b="0" i="0" u="none" strike="noStrike" baseline="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817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0000"/>
                          </a:solidFill>
                          <a:latin typeface="Arial"/>
                        </a:rPr>
                        <a:t>Grade 10 Summative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Inquiry Standard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68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baseline="0" dirty="0">
                          <a:solidFill>
                            <a:srgbClr val="006800"/>
                          </a:solidFill>
                          <a:latin typeface="Arial"/>
                        </a:rPr>
                        <a:t>Nature and Application of Science and Technology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 dirty="0">
                          <a:solidFill>
                            <a:srgbClr val="0070C0"/>
                          </a:solidFill>
                          <a:latin typeface="Arial"/>
                        </a:rPr>
                        <a:t>Inquiry Standard Embedded in Physical / Earth / Life 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FF0000"/>
                          </a:solidFill>
                          <a:latin typeface="Arial"/>
                        </a:rPr>
                        <a:t>* </a:t>
                      </a:r>
                      <a:r>
                        <a:rPr lang="en-US" sz="1050" b="1" i="0" u="none" strike="noStrike" baseline="0">
                          <a:solidFill>
                            <a:srgbClr val="0066CC"/>
                          </a:solidFill>
                          <a:latin typeface="Arial"/>
                        </a:rPr>
                        <a:t>10%</a:t>
                      </a:r>
                      <a:endParaRPr lang="en-US" sz="1050" b="1" i="0" u="none" strike="noStrike" baseline="0">
                        <a:solidFill>
                          <a:srgbClr val="0070C0"/>
                        </a:solidFill>
                        <a:latin typeface="Arial"/>
                      </a:endParaRP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9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Physical Science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68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baseline="0" dirty="0">
                          <a:solidFill>
                            <a:srgbClr val="006800"/>
                          </a:solidFill>
                          <a:latin typeface="Arial"/>
                        </a:rPr>
                        <a:t>Materials and Their Properties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20-25%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50-55%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20-25%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70" b="1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40%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679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68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baseline="0" dirty="0">
                          <a:solidFill>
                            <a:srgbClr val="006800"/>
                          </a:solidFill>
                          <a:latin typeface="Arial"/>
                        </a:rPr>
                        <a:t>Energy and Its Effects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79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Earth Science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68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baseline="0" dirty="0">
                          <a:solidFill>
                            <a:srgbClr val="006800"/>
                          </a:solidFill>
                          <a:latin typeface="Arial"/>
                        </a:rPr>
                        <a:t>Earth in Space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70" b="1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20%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679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68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baseline="0" dirty="0">
                          <a:solidFill>
                            <a:srgbClr val="006800"/>
                          </a:solidFill>
                          <a:latin typeface="Arial"/>
                        </a:rPr>
                        <a:t>Earth's Dynamic Systems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79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Life Science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68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baseline="0" dirty="0">
                          <a:solidFill>
                            <a:srgbClr val="006800"/>
                          </a:solidFill>
                          <a:latin typeface="Arial"/>
                        </a:rPr>
                        <a:t>Life Processes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170" b="1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40%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679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68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baseline="0" dirty="0">
                          <a:solidFill>
                            <a:srgbClr val="006800"/>
                          </a:solidFill>
                          <a:latin typeface="Arial"/>
                        </a:rPr>
                        <a:t>Diversity and Continuity of Living Things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79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baseline="0">
                          <a:solidFill>
                            <a:srgbClr val="0068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baseline="0" dirty="0">
                          <a:solidFill>
                            <a:srgbClr val="006800"/>
                          </a:solidFill>
                          <a:latin typeface="Arial"/>
                        </a:rPr>
                        <a:t>Ecology</a:t>
                      </a:r>
                    </a:p>
                  </a:txBody>
                  <a:tcPr marL="4113" marR="4113" marT="41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6285">
                <a:tc gridSpan="8"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*  Inquiry (Standard 1) will be embedded equally among the 3 reporting categories </a:t>
                      </a:r>
                    </a:p>
                  </a:txBody>
                  <a:tcPr marL="4113" marR="4113" marT="411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990600"/>
            <a:ext cx="8153400" cy="990600"/>
          </a:xfrm>
        </p:spPr>
        <p:txBody>
          <a:bodyPr/>
          <a:lstStyle/>
          <a:p>
            <a:pPr>
              <a:defRPr/>
            </a:pPr>
            <a:r>
              <a:rPr lang="en-US" altLang="en-US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Role of the Item Review Committee</a:t>
            </a:r>
            <a:endParaRPr lang="en-US" altLang="en-US" sz="3200" dirty="0" smtClean="0">
              <a:solidFill>
                <a:srgbClr val="0000FF"/>
              </a:solidFill>
            </a:endParaRPr>
          </a:p>
        </p:txBody>
      </p:sp>
      <p:sp>
        <p:nvSpPr>
          <p:cNvPr id="25602" name="Rectangle 4"/>
          <p:cNvSpPr>
            <a:spLocks noChangeArrowheads="1"/>
          </p:cNvSpPr>
          <p:nvPr/>
        </p:nvSpPr>
        <p:spPr bwMode="auto">
          <a:xfrm>
            <a:off x="762000" y="1981200"/>
            <a:ext cx="7924800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Clr>
                <a:srgbClr val="0000FF"/>
              </a:buClr>
              <a:buFont typeface="Wingdings" pitchFamily="2" charset="2"/>
              <a:buChar char="ü"/>
            </a:pPr>
            <a:r>
              <a:rPr lang="en-US" altLang="en-US" sz="2400">
                <a:latin typeface="Trebuchet MS" pitchFamily="34" charset="0"/>
              </a:rPr>
              <a:t>Make recommendations to DOE and AIR</a:t>
            </a:r>
            <a:br>
              <a:rPr lang="en-US" altLang="en-US" sz="2400">
                <a:latin typeface="Trebuchet MS" pitchFamily="34" charset="0"/>
              </a:rPr>
            </a:br>
            <a:endParaRPr lang="en-US" altLang="en-US" sz="2400">
              <a:latin typeface="Trebuchet MS" pitchFamily="34" charset="0"/>
            </a:endParaRPr>
          </a:p>
          <a:p>
            <a:pPr marL="457200" indent="-457200">
              <a:buClr>
                <a:srgbClr val="0000FF"/>
              </a:buClr>
              <a:buFont typeface="Wingdings" pitchFamily="2" charset="2"/>
              <a:buChar char="ü"/>
            </a:pPr>
            <a:r>
              <a:rPr lang="en-US" altLang="en-US" sz="2400">
                <a:latin typeface="Trebuchet MS" pitchFamily="34" charset="0"/>
              </a:rPr>
              <a:t>Review and evaluate each test question to ensure each is an appropriate measure of the academic content standards at the designated grade </a:t>
            </a:r>
          </a:p>
          <a:p>
            <a:pPr marL="457200" indent="-457200">
              <a:buClr>
                <a:srgbClr val="0000FF"/>
              </a:buClr>
            </a:pPr>
            <a:endParaRPr lang="en-US" altLang="en-US" sz="2400">
              <a:latin typeface="Trebuchet MS" pitchFamily="34" charset="0"/>
            </a:endParaRPr>
          </a:p>
          <a:p>
            <a:pPr marL="457200" indent="-457200">
              <a:buClr>
                <a:srgbClr val="0000FF"/>
              </a:buClr>
              <a:buFont typeface="Wingdings" pitchFamily="2" charset="2"/>
              <a:buChar char="ü"/>
            </a:pPr>
            <a:r>
              <a:rPr lang="en-US" altLang="en-US" sz="2400">
                <a:latin typeface="Trebuchet MS" pitchFamily="34" charset="0"/>
              </a:rPr>
              <a:t>Clarify scoring guidelines for machine scored constructed response test questions if needed</a:t>
            </a:r>
          </a:p>
          <a:p>
            <a:pPr marL="457200" indent="-457200">
              <a:buClr>
                <a:srgbClr val="0000FF"/>
              </a:buClr>
              <a:buFont typeface="Wingdings" pitchFamily="2" charset="2"/>
              <a:buChar char="ü"/>
            </a:pPr>
            <a:endParaRPr lang="en-US" altLang="en-US" sz="2800"/>
          </a:p>
          <a:p>
            <a:pPr marL="457200" indent="-457200">
              <a:buClr>
                <a:srgbClr val="0000FF"/>
              </a:buClr>
              <a:buFont typeface="Wingdings" pitchFamily="2" charset="2"/>
              <a:buChar char="ü"/>
            </a:pPr>
            <a:endParaRPr lang="en-US" alt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295400"/>
            <a:ext cx="7543800" cy="609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sz="3600" b="0" u="sng">
                <a:solidFill>
                  <a:srgbClr val="000066"/>
                </a:solidFill>
                <a:latin typeface="Trebuchet MS" pitchFamily="34" charset="0"/>
              </a:rPr>
              <a:t>DCAS Science Schedule</a:t>
            </a:r>
            <a:endParaRPr sz="3600" b="0" u="sng">
              <a:solidFill>
                <a:srgbClr val="000066"/>
              </a:solidFill>
              <a:latin typeface="Trebuchet MS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057400"/>
            <a:ext cx="7772400" cy="4267200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sz="2800" b="0">
                <a:latin typeface="Trebuchet MS" pitchFamily="34" charset="0"/>
              </a:rPr>
              <a:t>2010-2011 School Year Dates</a:t>
            </a:r>
            <a:r>
              <a:rPr sz="2800"/>
              <a:t>:</a:t>
            </a:r>
          </a:p>
          <a:p>
            <a:pPr algn="l">
              <a:defRPr/>
            </a:pPr>
            <a:endParaRPr sz="240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l">
              <a:defRPr/>
            </a:pPr>
            <a:r>
              <a:rPr sz="2400">
                <a:solidFill>
                  <a:schemeClr val="tx2">
                    <a:lumMod val="60000"/>
                    <a:lumOff val="40000"/>
                  </a:schemeClr>
                </a:solidFill>
              </a:rPr>
              <a:t> 	</a:t>
            </a:r>
            <a:r>
              <a:rPr sz="2800" b="0" u="sng">
                <a:solidFill>
                  <a:srgbClr val="990000"/>
                </a:solidFill>
              </a:rPr>
              <a:t>Biology: End of Course</a:t>
            </a:r>
            <a:r>
              <a:rPr sz="2800" b="0">
                <a:solidFill>
                  <a:srgbClr val="990000"/>
                </a:solidFill>
              </a:rPr>
              <a:t>  (EOC)</a:t>
            </a:r>
            <a:r>
              <a:rPr sz="2800" b="0"/>
              <a:t>  </a:t>
            </a:r>
            <a:endParaRPr sz="1000" b="0"/>
          </a:p>
          <a:p>
            <a:pPr algn="l">
              <a:defRPr/>
            </a:pPr>
            <a:endParaRPr sz="1100" b="0"/>
          </a:p>
          <a:p>
            <a:pPr algn="l">
              <a:defRPr/>
            </a:pPr>
            <a:r>
              <a:rPr sz="2800" b="0"/>
              <a:t> Independent Field Test- random sampling of items   </a:t>
            </a:r>
          </a:p>
          <a:p>
            <a:pPr algn="l">
              <a:defRPr/>
            </a:pPr>
            <a:r>
              <a:rPr sz="2800" b="0"/>
              <a:t> </a:t>
            </a:r>
            <a:r>
              <a:rPr sz="2800" b="0"/>
              <a:t>given at the completion of student's Biology course</a:t>
            </a:r>
          </a:p>
          <a:p>
            <a:pPr algn="l">
              <a:defRPr/>
            </a:pPr>
            <a:endParaRPr sz="2800"/>
          </a:p>
          <a:p>
            <a:pPr algn="l">
              <a:defRPr/>
            </a:pPr>
            <a:r>
              <a:rPr sz="2800"/>
              <a:t>	</a:t>
            </a:r>
            <a:r>
              <a:rPr sz="2800" b="0"/>
              <a:t>Block 1: 		January 5-28, 2011</a:t>
            </a:r>
            <a:r>
              <a:rPr sz="2800" b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  <a:p>
            <a:pPr algn="l">
              <a:defRPr/>
            </a:pPr>
            <a:endParaRPr sz="2800" b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l">
              <a:defRPr/>
            </a:pPr>
            <a:r>
              <a:rPr sz="2800">
                <a:solidFill>
                  <a:schemeClr val="tx2">
                    <a:lumMod val="60000"/>
                    <a:lumOff val="40000"/>
                  </a:schemeClr>
                </a:solidFill>
              </a:rPr>
              <a:t>	</a:t>
            </a:r>
            <a:r>
              <a:rPr sz="2800" b="0"/>
              <a:t>Block 2:		May 2-June 3, 2011  </a:t>
            </a:r>
            <a:endParaRPr sz="280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l">
              <a:defRPr/>
            </a:pPr>
            <a:r>
              <a:rPr sz="2400">
                <a:solidFill>
                  <a:schemeClr val="tx2">
                    <a:lumMod val="60000"/>
                    <a:lumOff val="40000"/>
                  </a:schemeClr>
                </a:solidFill>
              </a:rPr>
              <a:t>		</a:t>
            </a:r>
            <a:endParaRPr sz="240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l">
              <a:defRPr/>
            </a:pPr>
            <a:endParaRPr sz="24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7651" name="TextBox 3"/>
          <p:cNvSpPr txBox="1">
            <a:spLocks noChangeArrowheads="1"/>
          </p:cNvSpPr>
          <p:nvPr/>
        </p:nvSpPr>
        <p:spPr bwMode="auto">
          <a:xfrm>
            <a:off x="7315200" y="6172200"/>
            <a:ext cx="1447800" cy="646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2F2F2"/>
                </a:solidFill>
              </a:rPr>
              <a:t>                               .</a:t>
            </a:r>
          </a:p>
        </p:txBody>
      </p:sp>
      <p:sp>
        <p:nvSpPr>
          <p:cNvPr id="5" name="Rectangle 4"/>
          <p:cNvSpPr/>
          <p:nvPr/>
        </p:nvSpPr>
        <p:spPr>
          <a:xfrm>
            <a:off x="8686800" y="632460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5999&quot;&gt;&lt;property id=&quot;20148&quot; value=&quot;5&quot;/&gt;&lt;property id=&quot;20300&quot; value=&quot;Slide 1 - &amp;quot;Delaware Comprehensive Assessment System (DCAS)&amp;quot;&quot;/&gt;&lt;property id=&quot;20307&quot; value=&quot;372&quot;/&gt;&lt;/object&gt;&lt;object type=&quot;3&quot; unique_id=&quot;16000&quot;&gt;&lt;property id=&quot;20148&quot; value=&quot;5&quot;/&gt;&lt;property id=&quot;20300&quot; value=&quot;Slide 2&quot;/&gt;&lt;property id=&quot;20307&quot; value=&quot;373&quot;/&gt;&lt;/object&gt;&lt;object type=&quot;3&quot; unique_id=&quot;16001&quot;&gt;&lt;property id=&quot;20148&quot; value=&quot;5&quot;/&gt;&lt;property id=&quot;20300&quot; value=&quot;Slide 3&quot;/&gt;&lt;property id=&quot;20307&quot; value=&quot;374&quot;/&gt;&lt;/object&gt;&lt;object type=&quot;3&quot; unique_id=&quot;16002&quot;&gt;&lt;property id=&quot;20148&quot; value=&quot;5&quot;/&gt;&lt;property id=&quot;20300&quot; value=&quot;Slide 4&quot;/&gt;&lt;property id=&quot;20307&quot; value=&quot;375&quot;/&gt;&lt;/object&gt;&lt;object type=&quot;3&quot; unique_id=&quot;16003&quot;&gt;&lt;property id=&quot;20148&quot; value=&quot;5&quot;/&gt;&lt;property id=&quot;20300&quot; value=&quot;Slide 5&quot;/&gt;&lt;property id=&quot;20307&quot; value=&quot;37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3857</TotalTime>
  <Words>532</Words>
  <Application>Microsoft Office PowerPoint</Application>
  <PresentationFormat>On-screen Show (4:3)</PresentationFormat>
  <Paragraphs>207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Calibri</vt:lpstr>
      <vt:lpstr>Abadi MT Condensed Light</vt:lpstr>
      <vt:lpstr>Trebuchet MS</vt:lpstr>
      <vt:lpstr>Wingdings</vt:lpstr>
      <vt:lpstr>Office Theme</vt:lpstr>
      <vt:lpstr>Office Theme</vt:lpstr>
      <vt:lpstr>Office Theme</vt:lpstr>
      <vt:lpstr>Office Theme</vt:lpstr>
      <vt:lpstr>Delaware Comprehensive Assessment System (DCAS)</vt:lpstr>
      <vt:lpstr>Science Item Reviews</vt:lpstr>
      <vt:lpstr>Item Types</vt:lpstr>
      <vt:lpstr>Depth of Knowledge (DOK) Levels</vt:lpstr>
      <vt:lpstr>Slide 5</vt:lpstr>
      <vt:lpstr>Slide 6</vt:lpstr>
      <vt:lpstr>Slide 7</vt:lpstr>
      <vt:lpstr>Role of the Item Review Committee</vt:lpstr>
      <vt:lpstr>DCAS Science Schedule</vt:lpstr>
      <vt:lpstr>DCAS Science Schedule</vt:lpstr>
      <vt:lpstr>Adaptive and Fixed Form</vt:lpstr>
      <vt:lpstr>DCAS Science – Reports</vt:lpstr>
      <vt:lpstr>Questions and comments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jmcclenny</dc:creator>
  <cp:lastModifiedBy>Edward McGrath</cp:lastModifiedBy>
  <cp:revision>405</cp:revision>
  <dcterms:created xsi:type="dcterms:W3CDTF">2009-07-13T18:19:17Z</dcterms:created>
  <dcterms:modified xsi:type="dcterms:W3CDTF">2010-11-18T18:48:39Z</dcterms:modified>
</cp:coreProperties>
</file>